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79" autoAdjust="0"/>
    <p:restoredTop sz="93390" autoAdjust="0"/>
  </p:normalViewPr>
  <p:slideViewPr>
    <p:cSldViewPr>
      <p:cViewPr varScale="1">
        <p:scale>
          <a:sx n="34" d="100"/>
          <a:sy n="34" d="100"/>
        </p:scale>
        <p:origin x="75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Content Analysis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501E6577-1C88-B7E3-B9F0-200B18C81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3"/>
    </mc:Choice>
    <mc:Fallback>
      <p:transition spd="slow" advTm="8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C3ACBF-094A-C4F5-126F-1B49A53FA590}"/>
              </a:ext>
            </a:extLst>
          </p:cNvPr>
          <p:cNvSpPr txBox="1"/>
          <p:nvPr/>
        </p:nvSpPr>
        <p:spPr>
          <a:xfrm>
            <a:off x="11302235" y="1227200"/>
            <a:ext cx="5105400" cy="78483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Animal , Science and Food </a:t>
            </a:r>
            <a:r>
              <a:rPr lang="en-US" sz="2800" dirty="0"/>
              <a:t>are most watched categories.</a:t>
            </a:r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b="1" dirty="0"/>
              <a:t>Animal</a:t>
            </a:r>
            <a:r>
              <a:rPr lang="en-US" sz="2800" dirty="0"/>
              <a:t> category is most viewed and highly positively reviewed .</a:t>
            </a:r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b="1" dirty="0"/>
              <a:t>June has the least traffic </a:t>
            </a:r>
            <a:r>
              <a:rPr lang="en-US" sz="2800" dirty="0"/>
              <a:t>in 2020 and 2021 .</a:t>
            </a:r>
          </a:p>
          <a:p>
            <a:endParaRPr lang="en-US" sz="2800" dirty="0"/>
          </a:p>
          <a:p>
            <a:r>
              <a:rPr lang="en-US" sz="2800" dirty="0"/>
              <a:t> The content quality should be taken care as the ratio of </a:t>
            </a:r>
            <a:r>
              <a:rPr lang="en-US" sz="2800" b="1" dirty="0"/>
              <a:t>positive to negative review is 1.8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The least viewed categories have similar trend of ratio.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940BE75-6715-55F6-A381-C2FABA2E5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1"/>
    </mc:Choice>
    <mc:Fallback>
      <p:transition spd="slow" advTm="2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7982312-8BBB-68B5-19DB-DC838CE38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2"/>
    </mc:Choice>
    <mc:Fallback>
      <p:transition spd="slow" advTm="7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r>
              <a:rPr lang="en-US" sz="2600" dirty="0"/>
              <a:t>.</a:t>
            </a:r>
            <a:endParaRPr lang="en-IN" sz="26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165BE7-50FD-C68C-8E47-03B0BF975CB4}"/>
              </a:ext>
            </a:extLst>
          </p:cNvPr>
          <p:cNvSpPr txBox="1"/>
          <p:nvPr/>
        </p:nvSpPr>
        <p:spPr>
          <a:xfrm>
            <a:off x="9525000" y="3086100"/>
            <a:ext cx="5105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Analyze user interactions on Social Buzz across content types for the top 5 categories with the highest aggregate popularity. Deliver insights through visualizations, aiding strategic content optimization</a:t>
            </a:r>
            <a:endParaRPr lang="en-IN" sz="2800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54603C4-84AC-A0D9-7323-F2EE28C35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6"/>
    </mc:Choice>
    <mc:Fallback>
      <p:transition spd="slow" advTm="2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8E179-134D-6160-967A-93DA39BFE2BA}"/>
              </a:ext>
            </a:extLst>
          </p:cNvPr>
          <p:cNvSpPr txBox="1"/>
          <p:nvPr/>
        </p:nvSpPr>
        <p:spPr>
          <a:xfrm>
            <a:off x="3818976" y="5293400"/>
            <a:ext cx="5105400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With 24 thousand plus content and 1000 views per month the platform as out performed.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Top 5 Categories.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But</a:t>
            </a:r>
            <a:r>
              <a:rPr lang="en-US" sz="2800" b="1" dirty="0">
                <a:solidFill>
                  <a:schemeClr val="bg1"/>
                </a:solidFill>
              </a:rPr>
              <a:t>, are numbers are constant 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Is there </a:t>
            </a:r>
            <a:r>
              <a:rPr lang="en-US" sz="2800" b="1" dirty="0">
                <a:solidFill>
                  <a:schemeClr val="bg1"/>
                </a:solidFill>
              </a:rPr>
              <a:t>genuine affection </a:t>
            </a:r>
            <a:r>
              <a:rPr lang="en-US" sz="2800" dirty="0">
                <a:solidFill>
                  <a:schemeClr val="bg1"/>
                </a:solidFill>
              </a:rPr>
              <a:t>for videos?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4277F24-7DF5-2635-9A11-C3783406C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47"/>
    </mc:Choice>
    <mc:Fallback>
      <p:transition spd="slow" advTm="29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64A00-6A82-CFB0-3AF8-61C05A30DF32}"/>
              </a:ext>
            </a:extLst>
          </p:cNvPr>
          <p:cNvSpPr txBox="1"/>
          <p:nvPr/>
        </p:nvSpPr>
        <p:spPr>
          <a:xfrm>
            <a:off x="14293092" y="1825527"/>
            <a:ext cx="282273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Marcus Rampton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Senior Principal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28BFF3-1014-49DE-D469-498190E8C4C6}"/>
              </a:ext>
            </a:extLst>
          </p:cNvPr>
          <p:cNvSpPr txBox="1"/>
          <p:nvPr/>
        </p:nvSpPr>
        <p:spPr>
          <a:xfrm>
            <a:off x="14206124" y="4666445"/>
            <a:ext cx="282273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Michelle Grove</a:t>
            </a:r>
          </a:p>
          <a:p>
            <a:pPr algn="ctr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Scientist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B47880-FACD-3AF1-87BB-74797B400F96}"/>
              </a:ext>
            </a:extLst>
          </p:cNvPr>
          <p:cNvSpPr txBox="1"/>
          <p:nvPr/>
        </p:nvSpPr>
        <p:spPr>
          <a:xfrm>
            <a:off x="14325749" y="8014830"/>
            <a:ext cx="282273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Varun S Patil</a:t>
            </a:r>
          </a:p>
          <a:p>
            <a:pPr algn="ctr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Analyst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61D008D9-4BE2-4101-3533-CFC54BAC1BA6}"/>
              </a:ext>
            </a:extLst>
          </p:cNvPr>
          <p:cNvGrpSpPr>
            <a:grpSpLocks noChangeAspect="1"/>
          </p:cNvGrpSpPr>
          <p:nvPr/>
        </p:nvGrpSpPr>
        <p:grpSpPr>
          <a:xfrm>
            <a:off x="11858533" y="7451307"/>
            <a:ext cx="2085137" cy="2085137"/>
            <a:chOff x="0" y="0"/>
            <a:chExt cx="6350000" cy="6350000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37496AFF-6DE4-0E3A-4110-876109DB9B0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C5EED572-27B5-58F2-CD48-93E1E35BDDD4}"/>
              </a:ext>
            </a:extLst>
          </p:cNvPr>
          <p:cNvGrpSpPr>
            <a:grpSpLocks noChangeAspect="1"/>
          </p:cNvGrpSpPr>
          <p:nvPr/>
        </p:nvGrpSpPr>
        <p:grpSpPr>
          <a:xfrm>
            <a:off x="11444251" y="7231433"/>
            <a:ext cx="2187334" cy="2123082"/>
            <a:chOff x="-23042" y="66269"/>
            <a:chExt cx="6542158" cy="6349987"/>
          </a:xfrm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3E0C1BE-5A99-C22F-BFB7-52C7E08DE717}"/>
                </a:ext>
              </a:extLst>
            </p:cNvPr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241917C-B662-6B6A-E568-8C6C4976762B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16AA31BD-71B0-211C-0A9A-1D62D2438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5"/>
    </mc:Choice>
    <mc:Fallback>
      <p:transition spd="slow" advTm="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F0DA03BE-DA3E-405F-AFB4-820E2D7016DD}"/>
              </a:ext>
            </a:extLst>
          </p:cNvPr>
          <p:cNvSpPr txBox="1"/>
          <p:nvPr/>
        </p:nvSpPr>
        <p:spPr>
          <a:xfrm>
            <a:off x="3931838" y="1261526"/>
            <a:ext cx="8850727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400" dirty="0">
                <a:solidFill>
                  <a:srgbClr val="FFFFFF"/>
                </a:solidFill>
                <a:latin typeface="Graphik Regular" panose="020B0503030202060203"/>
              </a:rPr>
              <a:t>Data Extraction</a:t>
            </a: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585CC596-1313-8C13-4302-47D8DFAC4BA6}"/>
              </a:ext>
            </a:extLst>
          </p:cNvPr>
          <p:cNvSpPr txBox="1"/>
          <p:nvPr/>
        </p:nvSpPr>
        <p:spPr>
          <a:xfrm>
            <a:off x="5864638" y="2808677"/>
            <a:ext cx="8850727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400" dirty="0">
                <a:solidFill>
                  <a:srgbClr val="FFFFFF"/>
                </a:solidFill>
                <a:latin typeface="Graphik Regular" panose="020B0503030202060203"/>
              </a:rPr>
              <a:t>Data Transformation</a:t>
            </a: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9CC8F093-93EC-6C56-EACA-2EBCAE708F86}"/>
              </a:ext>
            </a:extLst>
          </p:cNvPr>
          <p:cNvSpPr txBox="1"/>
          <p:nvPr/>
        </p:nvSpPr>
        <p:spPr>
          <a:xfrm>
            <a:off x="7760872" y="4421228"/>
            <a:ext cx="8850727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400" dirty="0">
                <a:solidFill>
                  <a:srgbClr val="FFFFFF"/>
                </a:solidFill>
                <a:latin typeface="Graphik Regular" panose="020B0503030202060203"/>
              </a:rPr>
              <a:t>Data Cleaning and Loading</a:t>
            </a:r>
          </a:p>
        </p:txBody>
      </p:sp>
      <p:sp>
        <p:nvSpPr>
          <p:cNvPr id="44" name="TextBox 34">
            <a:extLst>
              <a:ext uri="{FF2B5EF4-FFF2-40B4-BE49-F238E27FC236}">
                <a16:creationId xmlns:a16="http://schemas.microsoft.com/office/drawing/2014/main" id="{5A3AB059-F427-ECB5-9126-3C37D638E51D}"/>
              </a:ext>
            </a:extLst>
          </p:cNvPr>
          <p:cNvSpPr txBox="1"/>
          <p:nvPr/>
        </p:nvSpPr>
        <p:spPr>
          <a:xfrm>
            <a:off x="9565906" y="6154624"/>
            <a:ext cx="8850727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400" dirty="0">
                <a:solidFill>
                  <a:srgbClr val="FFFFFF"/>
                </a:solidFill>
                <a:latin typeface="Graphik Regular" panose="020B0503030202060203"/>
              </a:rPr>
              <a:t>Data  Analysis</a:t>
            </a: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F9B6A845-9DE5-F46A-FE84-8A61CE2E8C3E}"/>
              </a:ext>
            </a:extLst>
          </p:cNvPr>
          <p:cNvSpPr txBox="1"/>
          <p:nvPr/>
        </p:nvSpPr>
        <p:spPr>
          <a:xfrm>
            <a:off x="11284341" y="7737908"/>
            <a:ext cx="6862047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400" dirty="0">
                <a:solidFill>
                  <a:srgbClr val="FFFFFF"/>
                </a:solidFill>
                <a:latin typeface="Graphik Regular" panose="020B0503030202060203"/>
              </a:rPr>
              <a:t>Insights and Conclusions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93E82335-F707-FD43-A676-FB742B377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9"/>
    </mc:Choice>
    <mc:Fallback>
      <p:transition spd="slow" advTm="17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83337E-68FE-F0CA-AD63-239F88F583BC}"/>
              </a:ext>
            </a:extLst>
          </p:cNvPr>
          <p:cNvSpPr txBox="1"/>
          <p:nvPr/>
        </p:nvSpPr>
        <p:spPr>
          <a:xfrm>
            <a:off x="1060568" y="2717160"/>
            <a:ext cx="5105400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Animal , Food and  Science  remain most watched for two  years 2020 and 2021.</a:t>
            </a:r>
          </a:p>
          <a:p>
            <a:r>
              <a:rPr lang="en-US" sz="2800" dirty="0"/>
              <a:t> In 2020 along with above three Healthy eating and Travel are top 5 categories. But in 2021 Technology and Culture mark their positions.</a:t>
            </a:r>
            <a:endParaRPr lang="en-IN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55C21-B330-BADB-D6F6-166595970308}"/>
              </a:ext>
            </a:extLst>
          </p:cNvPr>
          <p:cNvSpPr txBox="1"/>
          <p:nvPr/>
        </p:nvSpPr>
        <p:spPr>
          <a:xfrm>
            <a:off x="6205592" y="3578934"/>
            <a:ext cx="51054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Positive to negative review ratio is 1.8:1 on average . It means for each 2 positive review you get 1 negative review.</a:t>
            </a:r>
            <a:endParaRPr lang="en-I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2F4DA-04BE-3770-6629-48B681D4BBF7}"/>
              </a:ext>
            </a:extLst>
          </p:cNvPr>
          <p:cNvSpPr txBox="1"/>
          <p:nvPr/>
        </p:nvSpPr>
        <p:spPr>
          <a:xfrm>
            <a:off x="11603751" y="4009821"/>
            <a:ext cx="51054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Technology has highest ratio of 1.9 .</a:t>
            </a:r>
          </a:p>
          <a:p>
            <a:r>
              <a:rPr lang="en-US" sz="2800" dirty="0"/>
              <a:t>The ratio of least viewed categories is also around average.  </a:t>
            </a:r>
            <a:endParaRPr lang="en-IN" sz="2800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8FA26A9-32A2-4D49-2D2D-66AF02D28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84"/>
    </mc:Choice>
    <mc:Fallback>
      <p:transition spd="slow" advTm="5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C7CEE89-7428-C502-6651-55DCAB23A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92" y="1608595"/>
            <a:ext cx="7523512" cy="70891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DD027F-4BA4-40A5-68B1-6A00FAB86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16" y="1608595"/>
            <a:ext cx="7523512" cy="7089175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D6DDCE7-BCA8-463B-092D-5463B3C5C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59"/>
    </mc:Choice>
    <mc:Fallback>
      <p:transition spd="slow" advTm="39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22307F7-BFCC-4E4E-4D73-6856883D4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4654" y="1790700"/>
            <a:ext cx="14984333" cy="670560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910A550F-BC79-F438-071E-77108C1C1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550000" t="-287500" r="-550000" b="-28750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26"/>
    </mc:Choice>
    <mc:Fallback>
      <p:transition spd="slow" advTm="53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290</Words>
  <Application>Microsoft Office PowerPoint</Application>
  <PresentationFormat>Custom</PresentationFormat>
  <Paragraphs>77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Calibri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VARUN PATIL</cp:lastModifiedBy>
  <cp:revision>13</cp:revision>
  <dcterms:created xsi:type="dcterms:W3CDTF">2006-08-16T00:00:00Z</dcterms:created>
  <dcterms:modified xsi:type="dcterms:W3CDTF">2024-01-09T15:06:34Z</dcterms:modified>
  <dc:identifier>DAEhDyfaYKE</dc:identifier>
</cp:coreProperties>
</file>